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58" r:id="rId5"/>
    <p:sldId id="260" r:id="rId6"/>
    <p:sldId id="261" r:id="rId7"/>
    <p:sldId id="262" r:id="rId8"/>
    <p:sldId id="263" r:id="rId9"/>
    <p:sldId id="264" r:id="rId10"/>
    <p:sldId id="265" r:id="rId11"/>
    <p:sldId id="266" r:id="rId12"/>
    <p:sldId id="267" r:id="rId13"/>
    <p:sldId id="268" r:id="rId14"/>
    <p:sldId id="269" r:id="rId15"/>
    <p:sldId id="271" r:id="rId16"/>
    <p:sldId id="27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5042" autoAdjust="0"/>
  </p:normalViewPr>
  <p:slideViewPr>
    <p:cSldViewPr snapToGrid="0">
      <p:cViewPr varScale="1">
        <p:scale>
          <a:sx n="85" d="100"/>
          <a:sy n="85" d="100"/>
        </p:scale>
        <p:origin x="595" y="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5/12/2020</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5/12/2020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5/12/2020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5/12/2020</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5/12/2020</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5/12/2020</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5/12/2020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5/12/2020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5/12/2020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5/12/2020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5/12/2020</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hyperlink" Target="https://github.com/WilliamCerros/CS497_Fina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hyperlink" Target="http://www.myfirstascent.com/app/routes"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hyperlink" Target="http://www.myfirstascent.com/app/routes"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68636-73A6-4F74-9957-AB33095E4544}"/>
              </a:ext>
            </a:extLst>
          </p:cNvPr>
          <p:cNvSpPr>
            <a:spLocks noGrp="1"/>
          </p:cNvSpPr>
          <p:nvPr>
            <p:ph type="ctrTitle"/>
          </p:nvPr>
        </p:nvSpPr>
        <p:spPr/>
        <p:txBody>
          <a:bodyPr/>
          <a:lstStyle/>
          <a:p>
            <a:r>
              <a:rPr lang="en-US" dirty="0"/>
              <a:t>CS 497 Final project</a:t>
            </a:r>
          </a:p>
        </p:txBody>
      </p:sp>
      <p:sp>
        <p:nvSpPr>
          <p:cNvPr id="3" name="Subtitle 2">
            <a:extLst>
              <a:ext uri="{FF2B5EF4-FFF2-40B4-BE49-F238E27FC236}">
                <a16:creationId xmlns:a16="http://schemas.microsoft.com/office/drawing/2014/main" id="{229F76C2-B845-436A-8CB0-F79B06A79F32}"/>
              </a:ext>
            </a:extLst>
          </p:cNvPr>
          <p:cNvSpPr>
            <a:spLocks noGrp="1"/>
          </p:cNvSpPr>
          <p:nvPr>
            <p:ph type="subTitle" idx="1"/>
          </p:nvPr>
        </p:nvSpPr>
        <p:spPr/>
        <p:txBody>
          <a:bodyPr/>
          <a:lstStyle/>
          <a:p>
            <a:r>
              <a:rPr lang="en-US" dirty="0"/>
              <a:t>May 12</a:t>
            </a:r>
            <a:r>
              <a:rPr lang="en-US" baseline="30000" dirty="0"/>
              <a:t>th</a:t>
            </a:r>
            <a:r>
              <a:rPr lang="en-US" dirty="0"/>
              <a:t>, 2020</a:t>
            </a:r>
          </a:p>
        </p:txBody>
      </p:sp>
    </p:spTree>
    <p:extLst>
      <p:ext uri="{BB962C8B-B14F-4D97-AF65-F5344CB8AC3E}">
        <p14:creationId xmlns:p14="http://schemas.microsoft.com/office/powerpoint/2010/main" val="14624813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D1030-EC0E-476A-93C1-224214364652}"/>
              </a:ext>
            </a:extLst>
          </p:cNvPr>
          <p:cNvSpPr>
            <a:spLocks noGrp="1"/>
          </p:cNvSpPr>
          <p:nvPr>
            <p:ph type="title"/>
          </p:nvPr>
        </p:nvSpPr>
        <p:spPr/>
        <p:txBody>
          <a:bodyPr/>
          <a:lstStyle/>
          <a:p>
            <a:r>
              <a:rPr lang="en-US" dirty="0"/>
              <a:t>Generator and discriminator visualized</a:t>
            </a:r>
          </a:p>
        </p:txBody>
      </p:sp>
      <p:sp>
        <p:nvSpPr>
          <p:cNvPr id="3" name="Text Placeholder 2">
            <a:extLst>
              <a:ext uri="{FF2B5EF4-FFF2-40B4-BE49-F238E27FC236}">
                <a16:creationId xmlns:a16="http://schemas.microsoft.com/office/drawing/2014/main" id="{661F3F87-8AC1-4D47-976C-3D5797B8AA13}"/>
              </a:ext>
            </a:extLst>
          </p:cNvPr>
          <p:cNvSpPr>
            <a:spLocks noGrp="1"/>
          </p:cNvSpPr>
          <p:nvPr>
            <p:ph type="body" idx="1"/>
          </p:nvPr>
        </p:nvSpPr>
        <p:spPr/>
        <p:txBody>
          <a:bodyPr>
            <a:normAutofit fontScale="55000" lnSpcReduction="20000"/>
          </a:bodyPr>
          <a:lstStyle/>
          <a:p>
            <a:r>
              <a:rPr lang="en-US" dirty="0"/>
              <a:t>Generator: each stage represents the output of a Conv2DTranspose layer. This operation expands a 1 Dimensional vector into our 104x104x3 image</a:t>
            </a:r>
          </a:p>
        </p:txBody>
      </p:sp>
      <p:pic>
        <p:nvPicPr>
          <p:cNvPr id="8" name="Content Placeholder 7" descr="A picture containing game, table&#10;&#10;Description automatically generated">
            <a:extLst>
              <a:ext uri="{FF2B5EF4-FFF2-40B4-BE49-F238E27FC236}">
                <a16:creationId xmlns:a16="http://schemas.microsoft.com/office/drawing/2014/main" id="{8172358F-D92D-4B8C-8E48-9ECCE20880A4}"/>
              </a:ext>
            </a:extLst>
          </p:cNvPr>
          <p:cNvPicPr>
            <a:picLocks noGrp="1" noChangeAspect="1"/>
          </p:cNvPicPr>
          <p:nvPr>
            <p:ph sz="half" idx="2"/>
          </p:nvPr>
        </p:nvPicPr>
        <p:blipFill>
          <a:blip r:embed="rId2"/>
          <a:stretch>
            <a:fillRect/>
          </a:stretch>
        </p:blipFill>
        <p:spPr>
          <a:xfrm>
            <a:off x="1099308" y="3330141"/>
            <a:ext cx="4484759" cy="2690093"/>
          </a:xfrm>
        </p:spPr>
      </p:pic>
      <p:sp>
        <p:nvSpPr>
          <p:cNvPr id="5" name="Text Placeholder 4">
            <a:extLst>
              <a:ext uri="{FF2B5EF4-FFF2-40B4-BE49-F238E27FC236}">
                <a16:creationId xmlns:a16="http://schemas.microsoft.com/office/drawing/2014/main" id="{38A5142A-17B1-47A1-BBAB-803D716E8542}"/>
              </a:ext>
            </a:extLst>
          </p:cNvPr>
          <p:cNvSpPr>
            <a:spLocks noGrp="1"/>
          </p:cNvSpPr>
          <p:nvPr>
            <p:ph type="body" sz="quarter" idx="3"/>
          </p:nvPr>
        </p:nvSpPr>
        <p:spPr>
          <a:xfrm>
            <a:off x="6400800" y="2340685"/>
            <a:ext cx="5105400" cy="823912"/>
          </a:xfrm>
        </p:spPr>
        <p:txBody>
          <a:bodyPr>
            <a:normAutofit fontScale="55000" lnSpcReduction="20000"/>
          </a:bodyPr>
          <a:lstStyle/>
          <a:p>
            <a:r>
              <a:rPr lang="en-US" dirty="0"/>
              <a:t>Discriminator: a classic CNN approach, we used Conv2D operation to downscale an image into a single vector which outputs whether an image is real or fake</a:t>
            </a:r>
          </a:p>
        </p:txBody>
      </p:sp>
      <p:pic>
        <p:nvPicPr>
          <p:cNvPr id="10" name="Content Placeholder 9" descr="A close up of a logo&#10;&#10;Description automatically generated">
            <a:extLst>
              <a:ext uri="{FF2B5EF4-FFF2-40B4-BE49-F238E27FC236}">
                <a16:creationId xmlns:a16="http://schemas.microsoft.com/office/drawing/2014/main" id="{59857C88-CAD2-45CA-AB20-930D31A547B3}"/>
              </a:ext>
            </a:extLst>
          </p:cNvPr>
          <p:cNvPicPr>
            <a:picLocks noGrp="1" noChangeAspect="1"/>
          </p:cNvPicPr>
          <p:nvPr>
            <p:ph sz="quarter" idx="4"/>
          </p:nvPr>
        </p:nvPicPr>
        <p:blipFill>
          <a:blip r:embed="rId3"/>
          <a:stretch>
            <a:fillRect/>
          </a:stretch>
        </p:blipFill>
        <p:spPr>
          <a:xfrm>
            <a:off x="6682553" y="3817863"/>
            <a:ext cx="4313294" cy="1714649"/>
          </a:xfrm>
        </p:spPr>
      </p:pic>
    </p:spTree>
    <p:extLst>
      <p:ext uri="{BB962C8B-B14F-4D97-AF65-F5344CB8AC3E}">
        <p14:creationId xmlns:p14="http://schemas.microsoft.com/office/powerpoint/2010/main" val="373469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99712E-7A93-4834-819C-8B842B3A989A}"/>
              </a:ext>
            </a:extLst>
          </p:cNvPr>
          <p:cNvSpPr txBox="1"/>
          <p:nvPr/>
        </p:nvSpPr>
        <p:spPr>
          <a:xfrm>
            <a:off x="7086600" y="412377"/>
            <a:ext cx="5818093" cy="707886"/>
          </a:xfrm>
          <a:prstGeom prst="rect">
            <a:avLst/>
          </a:prstGeom>
          <a:noFill/>
        </p:spPr>
        <p:txBody>
          <a:bodyPr wrap="square" rtlCol="0">
            <a:spAutoFit/>
          </a:bodyPr>
          <a:lstStyle/>
          <a:p>
            <a:r>
              <a:rPr lang="en-US" sz="4000" dirty="0">
                <a:latin typeface="Times New Roman" panose="02020603050405020304" pitchFamily="18" charset="0"/>
                <a:cs typeface="Times New Roman" panose="02020603050405020304" pitchFamily="18" charset="0"/>
              </a:rPr>
              <a:t>Test results </a:t>
            </a:r>
          </a:p>
        </p:txBody>
      </p:sp>
      <p:sp>
        <p:nvSpPr>
          <p:cNvPr id="3" name="TextBox 2">
            <a:extLst>
              <a:ext uri="{FF2B5EF4-FFF2-40B4-BE49-F238E27FC236}">
                <a16:creationId xmlns:a16="http://schemas.microsoft.com/office/drawing/2014/main" id="{C344BE04-CEEB-4D62-9C4F-5FABB315B329}"/>
              </a:ext>
            </a:extLst>
          </p:cNvPr>
          <p:cNvSpPr txBox="1"/>
          <p:nvPr/>
        </p:nvSpPr>
        <p:spPr>
          <a:xfrm>
            <a:off x="7400366" y="994757"/>
            <a:ext cx="3191435"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Rock Images</a:t>
            </a:r>
          </a:p>
        </p:txBody>
      </p:sp>
      <p:pic>
        <p:nvPicPr>
          <p:cNvPr id="5" name="Picture 4" descr="A close up of an animal&#10;&#10;Description automatically generated">
            <a:extLst>
              <a:ext uri="{FF2B5EF4-FFF2-40B4-BE49-F238E27FC236}">
                <a16:creationId xmlns:a16="http://schemas.microsoft.com/office/drawing/2014/main" id="{F91CCBA3-5FA4-44DC-A461-16524E09EE76}"/>
              </a:ext>
            </a:extLst>
          </p:cNvPr>
          <p:cNvPicPr>
            <a:picLocks noChangeAspect="1"/>
          </p:cNvPicPr>
          <p:nvPr/>
        </p:nvPicPr>
        <p:blipFill>
          <a:blip r:embed="rId2"/>
          <a:stretch>
            <a:fillRect/>
          </a:stretch>
        </p:blipFill>
        <p:spPr>
          <a:xfrm>
            <a:off x="236332" y="1773961"/>
            <a:ext cx="1963593" cy="1902941"/>
          </a:xfrm>
          <a:prstGeom prst="rect">
            <a:avLst/>
          </a:prstGeom>
        </p:spPr>
      </p:pic>
      <p:pic>
        <p:nvPicPr>
          <p:cNvPr id="15" name="Picture 14" descr="A picture containing photo, sitting, white, bird&#10;&#10;Description automatically generated">
            <a:extLst>
              <a:ext uri="{FF2B5EF4-FFF2-40B4-BE49-F238E27FC236}">
                <a16:creationId xmlns:a16="http://schemas.microsoft.com/office/drawing/2014/main" id="{747C8DDD-4693-4B39-BAC2-6E7AECCF67B9}"/>
              </a:ext>
            </a:extLst>
          </p:cNvPr>
          <p:cNvPicPr>
            <a:picLocks noChangeAspect="1"/>
          </p:cNvPicPr>
          <p:nvPr/>
        </p:nvPicPr>
        <p:blipFill>
          <a:blip r:embed="rId3"/>
          <a:stretch>
            <a:fillRect/>
          </a:stretch>
        </p:blipFill>
        <p:spPr>
          <a:xfrm>
            <a:off x="-34473" y="4340642"/>
            <a:ext cx="2600997" cy="2520656"/>
          </a:xfrm>
          <a:prstGeom prst="rect">
            <a:avLst/>
          </a:prstGeom>
        </p:spPr>
      </p:pic>
      <p:pic>
        <p:nvPicPr>
          <p:cNvPr id="17" name="Picture 16" descr="A picture containing photo&#10;&#10;Description automatically generated">
            <a:extLst>
              <a:ext uri="{FF2B5EF4-FFF2-40B4-BE49-F238E27FC236}">
                <a16:creationId xmlns:a16="http://schemas.microsoft.com/office/drawing/2014/main" id="{BE2A3875-781D-4189-902A-DE8EB04ECC34}"/>
              </a:ext>
            </a:extLst>
          </p:cNvPr>
          <p:cNvPicPr>
            <a:picLocks noChangeAspect="1"/>
          </p:cNvPicPr>
          <p:nvPr/>
        </p:nvPicPr>
        <p:blipFill>
          <a:blip r:embed="rId4"/>
          <a:stretch>
            <a:fillRect/>
          </a:stretch>
        </p:blipFill>
        <p:spPr>
          <a:xfrm>
            <a:off x="3461594" y="923819"/>
            <a:ext cx="3192280" cy="3093676"/>
          </a:xfrm>
          <a:prstGeom prst="rect">
            <a:avLst/>
          </a:prstGeom>
        </p:spPr>
      </p:pic>
      <p:pic>
        <p:nvPicPr>
          <p:cNvPr id="19" name="Picture 18" descr="A picture containing photo, parked, bird, white&#10;&#10;Description automatically generated">
            <a:extLst>
              <a:ext uri="{FF2B5EF4-FFF2-40B4-BE49-F238E27FC236}">
                <a16:creationId xmlns:a16="http://schemas.microsoft.com/office/drawing/2014/main" id="{1DAEC2BB-AF3A-471F-84ED-71CE45716018}"/>
              </a:ext>
            </a:extLst>
          </p:cNvPr>
          <p:cNvPicPr>
            <a:picLocks noChangeAspect="1"/>
          </p:cNvPicPr>
          <p:nvPr/>
        </p:nvPicPr>
        <p:blipFill>
          <a:blip r:embed="rId5"/>
          <a:stretch>
            <a:fillRect/>
          </a:stretch>
        </p:blipFill>
        <p:spPr>
          <a:xfrm>
            <a:off x="3461594" y="3837176"/>
            <a:ext cx="3192280" cy="3093675"/>
          </a:xfrm>
          <a:prstGeom prst="rect">
            <a:avLst/>
          </a:prstGeom>
        </p:spPr>
      </p:pic>
      <p:pic>
        <p:nvPicPr>
          <p:cNvPr id="21" name="Picture 20" descr="A close up of an animal&#10;&#10;Description automatically generated">
            <a:extLst>
              <a:ext uri="{FF2B5EF4-FFF2-40B4-BE49-F238E27FC236}">
                <a16:creationId xmlns:a16="http://schemas.microsoft.com/office/drawing/2014/main" id="{503FED56-5D7E-4B35-97A0-F4C37CC97C41}"/>
              </a:ext>
            </a:extLst>
          </p:cNvPr>
          <p:cNvPicPr>
            <a:picLocks noChangeAspect="1"/>
          </p:cNvPicPr>
          <p:nvPr/>
        </p:nvPicPr>
        <p:blipFill>
          <a:blip r:embed="rId6"/>
          <a:stretch>
            <a:fillRect/>
          </a:stretch>
        </p:blipFill>
        <p:spPr>
          <a:xfrm>
            <a:off x="7587175" y="2629920"/>
            <a:ext cx="4071617" cy="3945852"/>
          </a:xfrm>
          <a:prstGeom prst="rect">
            <a:avLst/>
          </a:prstGeom>
        </p:spPr>
      </p:pic>
      <p:sp>
        <p:nvSpPr>
          <p:cNvPr id="24" name="TextBox 23">
            <a:extLst>
              <a:ext uri="{FF2B5EF4-FFF2-40B4-BE49-F238E27FC236}">
                <a16:creationId xmlns:a16="http://schemas.microsoft.com/office/drawing/2014/main" id="{5A88FCDA-B3CB-4CB2-B114-9CFCA2FEDD2D}"/>
              </a:ext>
            </a:extLst>
          </p:cNvPr>
          <p:cNvSpPr txBox="1"/>
          <p:nvPr/>
        </p:nvSpPr>
        <p:spPr>
          <a:xfrm>
            <a:off x="533208" y="3971310"/>
            <a:ext cx="1152880"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50 Epochs</a:t>
            </a:r>
          </a:p>
        </p:txBody>
      </p:sp>
      <p:sp>
        <p:nvSpPr>
          <p:cNvPr id="25" name="TextBox 24">
            <a:extLst>
              <a:ext uri="{FF2B5EF4-FFF2-40B4-BE49-F238E27FC236}">
                <a16:creationId xmlns:a16="http://schemas.microsoft.com/office/drawing/2014/main" id="{7B6C5A22-5C5A-47BE-83E7-455BE1624741}"/>
              </a:ext>
            </a:extLst>
          </p:cNvPr>
          <p:cNvSpPr txBox="1"/>
          <p:nvPr/>
        </p:nvSpPr>
        <p:spPr>
          <a:xfrm>
            <a:off x="430931" y="1442091"/>
            <a:ext cx="1697901"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After 10 Epochs</a:t>
            </a:r>
          </a:p>
        </p:txBody>
      </p:sp>
      <p:sp>
        <p:nvSpPr>
          <p:cNvPr id="26" name="TextBox 25">
            <a:extLst>
              <a:ext uri="{FF2B5EF4-FFF2-40B4-BE49-F238E27FC236}">
                <a16:creationId xmlns:a16="http://schemas.microsoft.com/office/drawing/2014/main" id="{8715B2F2-D980-4988-83A2-E5864A6A45DF}"/>
              </a:ext>
            </a:extLst>
          </p:cNvPr>
          <p:cNvSpPr txBox="1"/>
          <p:nvPr/>
        </p:nvSpPr>
        <p:spPr>
          <a:xfrm>
            <a:off x="2459900" y="1120263"/>
            <a:ext cx="126829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100 Epochs</a:t>
            </a:r>
          </a:p>
        </p:txBody>
      </p:sp>
      <p:sp>
        <p:nvSpPr>
          <p:cNvPr id="27" name="TextBox 26">
            <a:extLst>
              <a:ext uri="{FF2B5EF4-FFF2-40B4-BE49-F238E27FC236}">
                <a16:creationId xmlns:a16="http://schemas.microsoft.com/office/drawing/2014/main" id="{675D89EE-1DC1-4533-80DE-AD15B41F0488}"/>
              </a:ext>
            </a:extLst>
          </p:cNvPr>
          <p:cNvSpPr txBox="1"/>
          <p:nvPr/>
        </p:nvSpPr>
        <p:spPr>
          <a:xfrm>
            <a:off x="2682543" y="4075269"/>
            <a:ext cx="126829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150 Epochs</a:t>
            </a:r>
          </a:p>
        </p:txBody>
      </p:sp>
      <p:sp>
        <p:nvSpPr>
          <p:cNvPr id="28" name="TextBox 27">
            <a:extLst>
              <a:ext uri="{FF2B5EF4-FFF2-40B4-BE49-F238E27FC236}">
                <a16:creationId xmlns:a16="http://schemas.microsoft.com/office/drawing/2014/main" id="{63015FEE-3B5D-4F91-AE31-52E6CCC3B545}"/>
              </a:ext>
            </a:extLst>
          </p:cNvPr>
          <p:cNvSpPr txBox="1"/>
          <p:nvPr/>
        </p:nvSpPr>
        <p:spPr>
          <a:xfrm>
            <a:off x="8890543" y="2159843"/>
            <a:ext cx="1813317"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After 200 Epochs</a:t>
            </a:r>
          </a:p>
        </p:txBody>
      </p:sp>
    </p:spTree>
    <p:extLst>
      <p:ext uri="{BB962C8B-B14F-4D97-AF65-F5344CB8AC3E}">
        <p14:creationId xmlns:p14="http://schemas.microsoft.com/office/powerpoint/2010/main" val="3130530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4454BA-56E1-42F0-833B-6764C7590E5A}"/>
              </a:ext>
            </a:extLst>
          </p:cNvPr>
          <p:cNvSpPr txBox="1"/>
          <p:nvPr/>
        </p:nvSpPr>
        <p:spPr>
          <a:xfrm>
            <a:off x="7301753" y="412377"/>
            <a:ext cx="5818093" cy="707886"/>
          </a:xfrm>
          <a:prstGeom prst="rect">
            <a:avLst/>
          </a:prstGeom>
          <a:noFill/>
        </p:spPr>
        <p:txBody>
          <a:bodyPr wrap="square" rtlCol="0">
            <a:spAutoFit/>
          </a:bodyPr>
          <a:lstStyle/>
          <a:p>
            <a:r>
              <a:rPr lang="en-US" sz="4000" dirty="0">
                <a:latin typeface="Times New Roman" panose="02020603050405020304" pitchFamily="18" charset="0"/>
                <a:cs typeface="Times New Roman" panose="02020603050405020304" pitchFamily="18" charset="0"/>
              </a:rPr>
              <a:t>Test results </a:t>
            </a:r>
          </a:p>
        </p:txBody>
      </p:sp>
      <p:sp>
        <p:nvSpPr>
          <p:cNvPr id="3" name="TextBox 2">
            <a:extLst>
              <a:ext uri="{FF2B5EF4-FFF2-40B4-BE49-F238E27FC236}">
                <a16:creationId xmlns:a16="http://schemas.microsoft.com/office/drawing/2014/main" id="{16E6B7F3-49C8-4A6B-8D75-06E5528ECCE1}"/>
              </a:ext>
            </a:extLst>
          </p:cNvPr>
          <p:cNvSpPr txBox="1"/>
          <p:nvPr/>
        </p:nvSpPr>
        <p:spPr>
          <a:xfrm>
            <a:off x="7400366" y="994757"/>
            <a:ext cx="3191435"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Satellite Images</a:t>
            </a:r>
          </a:p>
        </p:txBody>
      </p:sp>
      <p:sp>
        <p:nvSpPr>
          <p:cNvPr id="7" name="TextBox 6">
            <a:extLst>
              <a:ext uri="{FF2B5EF4-FFF2-40B4-BE49-F238E27FC236}">
                <a16:creationId xmlns:a16="http://schemas.microsoft.com/office/drawing/2014/main" id="{35C725B1-8EB1-4C97-BA43-E21ABC1E6CF7}"/>
              </a:ext>
            </a:extLst>
          </p:cNvPr>
          <p:cNvSpPr txBox="1"/>
          <p:nvPr/>
        </p:nvSpPr>
        <p:spPr>
          <a:xfrm>
            <a:off x="533208" y="3971310"/>
            <a:ext cx="1152880"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50 Epochs</a:t>
            </a:r>
          </a:p>
        </p:txBody>
      </p:sp>
      <p:sp>
        <p:nvSpPr>
          <p:cNvPr id="8" name="TextBox 7">
            <a:extLst>
              <a:ext uri="{FF2B5EF4-FFF2-40B4-BE49-F238E27FC236}">
                <a16:creationId xmlns:a16="http://schemas.microsoft.com/office/drawing/2014/main" id="{AA1F4DC9-39AA-4188-B981-5AEECAB3E8D6}"/>
              </a:ext>
            </a:extLst>
          </p:cNvPr>
          <p:cNvSpPr txBox="1"/>
          <p:nvPr/>
        </p:nvSpPr>
        <p:spPr>
          <a:xfrm>
            <a:off x="430931" y="1442091"/>
            <a:ext cx="1697901"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After 10 Epochs</a:t>
            </a:r>
          </a:p>
        </p:txBody>
      </p:sp>
      <p:sp>
        <p:nvSpPr>
          <p:cNvPr id="9" name="TextBox 8">
            <a:extLst>
              <a:ext uri="{FF2B5EF4-FFF2-40B4-BE49-F238E27FC236}">
                <a16:creationId xmlns:a16="http://schemas.microsoft.com/office/drawing/2014/main" id="{B1912616-D77C-4A98-B08E-EBB1EAFB9D84}"/>
              </a:ext>
            </a:extLst>
          </p:cNvPr>
          <p:cNvSpPr txBox="1"/>
          <p:nvPr/>
        </p:nvSpPr>
        <p:spPr>
          <a:xfrm>
            <a:off x="2662826" y="1842474"/>
            <a:ext cx="126829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100 Epochs</a:t>
            </a:r>
          </a:p>
        </p:txBody>
      </p:sp>
      <p:sp>
        <p:nvSpPr>
          <p:cNvPr id="10" name="TextBox 9">
            <a:extLst>
              <a:ext uri="{FF2B5EF4-FFF2-40B4-BE49-F238E27FC236}">
                <a16:creationId xmlns:a16="http://schemas.microsoft.com/office/drawing/2014/main" id="{D92A258B-F5BC-4BCD-946E-C8CB4F766C50}"/>
              </a:ext>
            </a:extLst>
          </p:cNvPr>
          <p:cNvSpPr txBox="1"/>
          <p:nvPr/>
        </p:nvSpPr>
        <p:spPr>
          <a:xfrm>
            <a:off x="2839425" y="4962774"/>
            <a:ext cx="126829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150 Epochs</a:t>
            </a:r>
          </a:p>
        </p:txBody>
      </p:sp>
      <p:sp>
        <p:nvSpPr>
          <p:cNvPr id="11" name="TextBox 10">
            <a:extLst>
              <a:ext uri="{FF2B5EF4-FFF2-40B4-BE49-F238E27FC236}">
                <a16:creationId xmlns:a16="http://schemas.microsoft.com/office/drawing/2014/main" id="{98A0EDD2-DD79-4C92-9805-375852C69A68}"/>
              </a:ext>
            </a:extLst>
          </p:cNvPr>
          <p:cNvSpPr txBox="1"/>
          <p:nvPr/>
        </p:nvSpPr>
        <p:spPr>
          <a:xfrm>
            <a:off x="8756073" y="1702643"/>
            <a:ext cx="1813317"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After 200 Epochs</a:t>
            </a:r>
          </a:p>
        </p:txBody>
      </p:sp>
      <p:pic>
        <p:nvPicPr>
          <p:cNvPr id="13" name="Picture 12" descr="A picture containing photo, sitting, side, bird&#10;&#10;Description automatically generated">
            <a:extLst>
              <a:ext uri="{FF2B5EF4-FFF2-40B4-BE49-F238E27FC236}">
                <a16:creationId xmlns:a16="http://schemas.microsoft.com/office/drawing/2014/main" id="{255CE25F-FAEF-4336-B2B8-A897C975B19A}"/>
              </a:ext>
            </a:extLst>
          </p:cNvPr>
          <p:cNvPicPr>
            <a:picLocks noChangeAspect="1"/>
          </p:cNvPicPr>
          <p:nvPr/>
        </p:nvPicPr>
        <p:blipFill>
          <a:blip r:embed="rId2"/>
          <a:stretch>
            <a:fillRect/>
          </a:stretch>
        </p:blipFill>
        <p:spPr>
          <a:xfrm>
            <a:off x="123433" y="1702643"/>
            <a:ext cx="2312896" cy="2241455"/>
          </a:xfrm>
          <a:prstGeom prst="rect">
            <a:avLst/>
          </a:prstGeom>
        </p:spPr>
      </p:pic>
      <p:pic>
        <p:nvPicPr>
          <p:cNvPr id="15" name="Picture 14" descr="A picture containing photo, white, sitting, black&#10;&#10;Description automatically generated">
            <a:extLst>
              <a:ext uri="{FF2B5EF4-FFF2-40B4-BE49-F238E27FC236}">
                <a16:creationId xmlns:a16="http://schemas.microsoft.com/office/drawing/2014/main" id="{B0C80219-0776-4052-91F9-34568844312E}"/>
              </a:ext>
            </a:extLst>
          </p:cNvPr>
          <p:cNvPicPr>
            <a:picLocks noChangeAspect="1"/>
          </p:cNvPicPr>
          <p:nvPr/>
        </p:nvPicPr>
        <p:blipFill>
          <a:blip r:embed="rId3"/>
          <a:stretch>
            <a:fillRect/>
          </a:stretch>
        </p:blipFill>
        <p:spPr>
          <a:xfrm>
            <a:off x="62967" y="4336737"/>
            <a:ext cx="2438186" cy="2362875"/>
          </a:xfrm>
          <a:prstGeom prst="rect">
            <a:avLst/>
          </a:prstGeom>
        </p:spPr>
      </p:pic>
      <p:pic>
        <p:nvPicPr>
          <p:cNvPr id="23" name="Picture 22" descr="A picture containing black, white&#10;&#10;Description automatically generated">
            <a:extLst>
              <a:ext uri="{FF2B5EF4-FFF2-40B4-BE49-F238E27FC236}">
                <a16:creationId xmlns:a16="http://schemas.microsoft.com/office/drawing/2014/main" id="{DBB6454E-7795-4285-9EB5-D7FB156F6D9F}"/>
              </a:ext>
            </a:extLst>
          </p:cNvPr>
          <p:cNvPicPr>
            <a:picLocks noChangeAspect="1"/>
          </p:cNvPicPr>
          <p:nvPr/>
        </p:nvPicPr>
        <p:blipFill>
          <a:blip r:embed="rId4"/>
          <a:stretch>
            <a:fillRect/>
          </a:stretch>
        </p:blipFill>
        <p:spPr>
          <a:xfrm>
            <a:off x="3633592" y="842358"/>
            <a:ext cx="3217136" cy="2966790"/>
          </a:xfrm>
          <a:prstGeom prst="rect">
            <a:avLst/>
          </a:prstGeom>
        </p:spPr>
      </p:pic>
      <p:pic>
        <p:nvPicPr>
          <p:cNvPr id="25" name="Picture 24" descr="A picture containing photo, old, white, clock&#10;&#10;Description automatically generated">
            <a:extLst>
              <a:ext uri="{FF2B5EF4-FFF2-40B4-BE49-F238E27FC236}">
                <a16:creationId xmlns:a16="http://schemas.microsoft.com/office/drawing/2014/main" id="{E960154B-EE31-4F5E-B778-08553340D331}"/>
              </a:ext>
            </a:extLst>
          </p:cNvPr>
          <p:cNvPicPr>
            <a:picLocks noChangeAspect="1"/>
          </p:cNvPicPr>
          <p:nvPr/>
        </p:nvPicPr>
        <p:blipFill>
          <a:blip r:embed="rId5"/>
          <a:stretch>
            <a:fillRect/>
          </a:stretch>
        </p:blipFill>
        <p:spPr>
          <a:xfrm>
            <a:off x="3582593" y="3669574"/>
            <a:ext cx="3319135" cy="3188426"/>
          </a:xfrm>
          <a:prstGeom prst="rect">
            <a:avLst/>
          </a:prstGeom>
        </p:spPr>
      </p:pic>
      <p:pic>
        <p:nvPicPr>
          <p:cNvPr id="27" name="Picture 26" descr="A picture containing white, bird&#10;&#10;Description automatically generated">
            <a:extLst>
              <a:ext uri="{FF2B5EF4-FFF2-40B4-BE49-F238E27FC236}">
                <a16:creationId xmlns:a16="http://schemas.microsoft.com/office/drawing/2014/main" id="{2872752E-B938-4205-AC9B-9BC07ACE9EA9}"/>
              </a:ext>
            </a:extLst>
          </p:cNvPr>
          <p:cNvPicPr>
            <a:picLocks noChangeAspect="1"/>
          </p:cNvPicPr>
          <p:nvPr/>
        </p:nvPicPr>
        <p:blipFill>
          <a:blip r:embed="rId6"/>
          <a:stretch>
            <a:fillRect/>
          </a:stretch>
        </p:blipFill>
        <p:spPr>
          <a:xfrm>
            <a:off x="7122457" y="2211806"/>
            <a:ext cx="4289613" cy="4157114"/>
          </a:xfrm>
          <a:prstGeom prst="rect">
            <a:avLst/>
          </a:prstGeom>
        </p:spPr>
      </p:pic>
    </p:spTree>
    <p:extLst>
      <p:ext uri="{BB962C8B-B14F-4D97-AF65-F5344CB8AC3E}">
        <p14:creationId xmlns:p14="http://schemas.microsoft.com/office/powerpoint/2010/main" val="35208958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730B7-0F33-4AFF-B15C-0A03C80ECCA0}"/>
              </a:ext>
            </a:extLst>
          </p:cNvPr>
          <p:cNvSpPr>
            <a:spLocks noGrp="1"/>
          </p:cNvSpPr>
          <p:nvPr>
            <p:ph type="title"/>
          </p:nvPr>
        </p:nvSpPr>
        <p:spPr/>
        <p:txBody>
          <a:bodyPr/>
          <a:lstStyle/>
          <a:p>
            <a:r>
              <a:rPr lang="en-US" dirty="0"/>
              <a:t>Comparing generator output with real images from dataset</a:t>
            </a:r>
          </a:p>
        </p:txBody>
      </p:sp>
      <p:sp>
        <p:nvSpPr>
          <p:cNvPr id="3" name="Text Placeholder 2">
            <a:extLst>
              <a:ext uri="{FF2B5EF4-FFF2-40B4-BE49-F238E27FC236}">
                <a16:creationId xmlns:a16="http://schemas.microsoft.com/office/drawing/2014/main" id="{85C322EE-27C0-415A-8EDD-AF355EBDE364}"/>
              </a:ext>
            </a:extLst>
          </p:cNvPr>
          <p:cNvSpPr>
            <a:spLocks noGrp="1"/>
          </p:cNvSpPr>
          <p:nvPr>
            <p:ph type="body" idx="1"/>
          </p:nvPr>
        </p:nvSpPr>
        <p:spPr/>
        <p:txBody>
          <a:bodyPr/>
          <a:lstStyle/>
          <a:p>
            <a:r>
              <a:rPr lang="en-US" dirty="0"/>
              <a:t>Real Rock</a:t>
            </a:r>
          </a:p>
        </p:txBody>
      </p:sp>
      <p:sp>
        <p:nvSpPr>
          <p:cNvPr id="5" name="Text Placeholder 4">
            <a:extLst>
              <a:ext uri="{FF2B5EF4-FFF2-40B4-BE49-F238E27FC236}">
                <a16:creationId xmlns:a16="http://schemas.microsoft.com/office/drawing/2014/main" id="{198821A1-52D8-4186-A93B-360DBDA9D2E6}"/>
              </a:ext>
            </a:extLst>
          </p:cNvPr>
          <p:cNvSpPr>
            <a:spLocks noGrp="1"/>
          </p:cNvSpPr>
          <p:nvPr>
            <p:ph type="body" sz="quarter" idx="3"/>
          </p:nvPr>
        </p:nvSpPr>
        <p:spPr>
          <a:xfrm>
            <a:off x="6605992" y="2235256"/>
            <a:ext cx="5105400" cy="823912"/>
          </a:xfrm>
        </p:spPr>
        <p:txBody>
          <a:bodyPr/>
          <a:lstStyle/>
          <a:p>
            <a:r>
              <a:rPr lang="en-US" dirty="0"/>
              <a:t>Generated Rock</a:t>
            </a:r>
          </a:p>
        </p:txBody>
      </p:sp>
      <p:pic>
        <p:nvPicPr>
          <p:cNvPr id="13" name="Content Placeholder 12" descr="A close up of an animal&#10;&#10;Description automatically generated">
            <a:extLst>
              <a:ext uri="{FF2B5EF4-FFF2-40B4-BE49-F238E27FC236}">
                <a16:creationId xmlns:a16="http://schemas.microsoft.com/office/drawing/2014/main" id="{7EA21C4C-85B5-42A5-95CD-A2D40BB7CE47}"/>
              </a:ext>
            </a:extLst>
          </p:cNvPr>
          <p:cNvPicPr>
            <a:picLocks noGrp="1" noChangeAspect="1"/>
          </p:cNvPicPr>
          <p:nvPr>
            <p:ph sz="quarter" idx="4"/>
          </p:nvPr>
        </p:nvPicPr>
        <p:blipFill>
          <a:blip r:embed="rId2"/>
          <a:stretch>
            <a:fillRect/>
          </a:stretch>
        </p:blipFill>
        <p:spPr>
          <a:xfrm>
            <a:off x="6605992" y="3181444"/>
            <a:ext cx="3184462" cy="3086100"/>
          </a:xfrm>
        </p:spPr>
      </p:pic>
      <p:pic>
        <p:nvPicPr>
          <p:cNvPr id="11" name="Content Placeholder 10" descr="A close up of an animal&#10;&#10;Description automatically generated">
            <a:extLst>
              <a:ext uri="{FF2B5EF4-FFF2-40B4-BE49-F238E27FC236}">
                <a16:creationId xmlns:a16="http://schemas.microsoft.com/office/drawing/2014/main" id="{DC6A6A26-8DBD-4851-8F95-DEAD854EED43}"/>
              </a:ext>
            </a:extLst>
          </p:cNvPr>
          <p:cNvPicPr>
            <a:picLocks noGrp="1" noChangeAspect="1"/>
          </p:cNvPicPr>
          <p:nvPr>
            <p:ph sz="half" idx="2"/>
          </p:nvPr>
        </p:nvPicPr>
        <p:blipFill>
          <a:blip r:embed="rId3"/>
          <a:stretch>
            <a:fillRect/>
          </a:stretch>
        </p:blipFill>
        <p:spPr>
          <a:xfrm>
            <a:off x="404413" y="3134116"/>
            <a:ext cx="3184462" cy="3086100"/>
          </a:xfrm>
        </p:spPr>
      </p:pic>
    </p:spTree>
    <p:extLst>
      <p:ext uri="{BB962C8B-B14F-4D97-AF65-F5344CB8AC3E}">
        <p14:creationId xmlns:p14="http://schemas.microsoft.com/office/powerpoint/2010/main" val="3641715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5E4C-34C4-40C9-8530-DFFA6EFF3E23}"/>
              </a:ext>
            </a:extLst>
          </p:cNvPr>
          <p:cNvSpPr>
            <a:spLocks noGrp="1"/>
          </p:cNvSpPr>
          <p:nvPr>
            <p:ph type="title"/>
          </p:nvPr>
        </p:nvSpPr>
        <p:spPr/>
        <p:txBody>
          <a:bodyPr/>
          <a:lstStyle/>
          <a:p>
            <a:r>
              <a:rPr lang="en-US" dirty="0"/>
              <a:t>Comparing cont.</a:t>
            </a:r>
          </a:p>
        </p:txBody>
      </p:sp>
      <p:sp>
        <p:nvSpPr>
          <p:cNvPr id="3" name="Text Placeholder 2">
            <a:extLst>
              <a:ext uri="{FF2B5EF4-FFF2-40B4-BE49-F238E27FC236}">
                <a16:creationId xmlns:a16="http://schemas.microsoft.com/office/drawing/2014/main" id="{4D4E80D9-1345-4EBD-9FC3-401DE4710504}"/>
              </a:ext>
            </a:extLst>
          </p:cNvPr>
          <p:cNvSpPr>
            <a:spLocks noGrp="1"/>
          </p:cNvSpPr>
          <p:nvPr>
            <p:ph type="body" idx="1"/>
          </p:nvPr>
        </p:nvSpPr>
        <p:spPr/>
        <p:txBody>
          <a:bodyPr/>
          <a:lstStyle/>
          <a:p>
            <a:r>
              <a:rPr lang="en-US" dirty="0"/>
              <a:t>Real Satellite Image</a:t>
            </a:r>
          </a:p>
        </p:txBody>
      </p:sp>
      <p:pic>
        <p:nvPicPr>
          <p:cNvPr id="8" name="Content Placeholder 7" descr="A picture containing photo, white&#10;&#10;Description automatically generated">
            <a:extLst>
              <a:ext uri="{FF2B5EF4-FFF2-40B4-BE49-F238E27FC236}">
                <a16:creationId xmlns:a16="http://schemas.microsoft.com/office/drawing/2014/main" id="{3CB07320-B320-42FE-9ED1-DEC4F0F1CE22}"/>
              </a:ext>
            </a:extLst>
          </p:cNvPr>
          <p:cNvPicPr>
            <a:picLocks noGrp="1" noChangeAspect="1"/>
          </p:cNvPicPr>
          <p:nvPr>
            <p:ph sz="half" idx="2"/>
          </p:nvPr>
        </p:nvPicPr>
        <p:blipFill>
          <a:blip r:embed="rId2"/>
          <a:stretch>
            <a:fillRect/>
          </a:stretch>
        </p:blipFill>
        <p:spPr>
          <a:xfrm>
            <a:off x="914409" y="3051456"/>
            <a:ext cx="3184462" cy="3086100"/>
          </a:xfrm>
        </p:spPr>
      </p:pic>
      <p:sp>
        <p:nvSpPr>
          <p:cNvPr id="5" name="Text Placeholder 4">
            <a:extLst>
              <a:ext uri="{FF2B5EF4-FFF2-40B4-BE49-F238E27FC236}">
                <a16:creationId xmlns:a16="http://schemas.microsoft.com/office/drawing/2014/main" id="{A1D827C7-9782-4097-B4B4-15C4062A56DD}"/>
              </a:ext>
            </a:extLst>
          </p:cNvPr>
          <p:cNvSpPr>
            <a:spLocks noGrp="1"/>
          </p:cNvSpPr>
          <p:nvPr>
            <p:ph type="body" sz="quarter" idx="3"/>
          </p:nvPr>
        </p:nvSpPr>
        <p:spPr>
          <a:xfrm>
            <a:off x="6400800" y="2080708"/>
            <a:ext cx="5105400" cy="823912"/>
          </a:xfrm>
        </p:spPr>
        <p:txBody>
          <a:bodyPr/>
          <a:lstStyle/>
          <a:p>
            <a:r>
              <a:rPr lang="en-US" dirty="0"/>
              <a:t>Generated Satellite Image</a:t>
            </a:r>
          </a:p>
        </p:txBody>
      </p:sp>
      <p:pic>
        <p:nvPicPr>
          <p:cNvPr id="19" name="Content Placeholder 18" descr="A picture containing white&#10;&#10;Description automatically generated">
            <a:extLst>
              <a:ext uri="{FF2B5EF4-FFF2-40B4-BE49-F238E27FC236}">
                <a16:creationId xmlns:a16="http://schemas.microsoft.com/office/drawing/2014/main" id="{94EA7CEE-0B27-4EEA-BBB4-993322554D77}"/>
              </a:ext>
            </a:extLst>
          </p:cNvPr>
          <p:cNvPicPr>
            <a:picLocks noGrp="1" noChangeAspect="1"/>
          </p:cNvPicPr>
          <p:nvPr>
            <p:ph sz="quarter" idx="4"/>
          </p:nvPr>
        </p:nvPicPr>
        <p:blipFill>
          <a:blip r:embed="rId3"/>
          <a:stretch>
            <a:fillRect/>
          </a:stretch>
        </p:blipFill>
        <p:spPr>
          <a:xfrm>
            <a:off x="7200900" y="3032257"/>
            <a:ext cx="3184462" cy="3086100"/>
          </a:xfrm>
        </p:spPr>
      </p:pic>
    </p:spTree>
    <p:extLst>
      <p:ext uri="{BB962C8B-B14F-4D97-AF65-F5344CB8AC3E}">
        <p14:creationId xmlns:p14="http://schemas.microsoft.com/office/powerpoint/2010/main" val="42793778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4FB66D-EE9F-4569-ACC9-9C42943A6A9A}"/>
              </a:ext>
            </a:extLst>
          </p:cNvPr>
          <p:cNvSpPr>
            <a:spLocks noGrp="1"/>
          </p:cNvSpPr>
          <p:nvPr>
            <p:ph idx="1"/>
          </p:nvPr>
        </p:nvSpPr>
        <p:spPr/>
        <p:txBody>
          <a:bodyPr/>
          <a:lstStyle/>
          <a:p>
            <a:r>
              <a:rPr lang="en-US" dirty="0"/>
              <a:t>GitHub Repo: </a:t>
            </a:r>
            <a:r>
              <a:rPr lang="en-US" dirty="0">
                <a:hlinkClick r:id="rId2"/>
              </a:rPr>
              <a:t>https://github.com/WilliamCerros/CS497_Final</a:t>
            </a:r>
            <a:endParaRPr lang="en-US" dirty="0"/>
          </a:p>
        </p:txBody>
      </p:sp>
    </p:spTree>
    <p:extLst>
      <p:ext uri="{BB962C8B-B14F-4D97-AF65-F5344CB8AC3E}">
        <p14:creationId xmlns:p14="http://schemas.microsoft.com/office/powerpoint/2010/main" val="30812106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483E4-966E-4385-95B1-E26CEA08E799}"/>
              </a:ext>
            </a:extLst>
          </p:cNvPr>
          <p:cNvSpPr>
            <a:spLocks noGrp="1"/>
          </p:cNvSpPr>
          <p:nvPr>
            <p:ph type="title"/>
          </p:nvPr>
        </p:nvSpPr>
        <p:spPr/>
        <p:txBody>
          <a:bodyPr/>
          <a:lstStyle/>
          <a:p>
            <a:r>
              <a:rPr lang="en-US" dirty="0"/>
              <a:t>The end</a:t>
            </a:r>
          </a:p>
        </p:txBody>
      </p:sp>
      <p:sp>
        <p:nvSpPr>
          <p:cNvPr id="3" name="TextBox 2">
            <a:extLst>
              <a:ext uri="{FF2B5EF4-FFF2-40B4-BE49-F238E27FC236}">
                <a16:creationId xmlns:a16="http://schemas.microsoft.com/office/drawing/2014/main" id="{71756056-E4B7-45A1-B564-F5E333DE14A9}"/>
              </a:ext>
            </a:extLst>
          </p:cNvPr>
          <p:cNvSpPr txBox="1"/>
          <p:nvPr/>
        </p:nvSpPr>
        <p:spPr>
          <a:xfrm>
            <a:off x="4585447" y="3931024"/>
            <a:ext cx="2855269" cy="707886"/>
          </a:xfrm>
          <a:prstGeom prst="rect">
            <a:avLst/>
          </a:prstGeom>
          <a:noFill/>
        </p:spPr>
        <p:txBody>
          <a:bodyPr wrap="none" rtlCol="0">
            <a:spAutoFit/>
          </a:bodyPr>
          <a:lstStyle/>
          <a:p>
            <a:r>
              <a:rPr lang="en-US" sz="4000" dirty="0"/>
              <a:t>Thank you!</a:t>
            </a:r>
          </a:p>
        </p:txBody>
      </p:sp>
    </p:spTree>
    <p:extLst>
      <p:ext uri="{BB962C8B-B14F-4D97-AF65-F5344CB8AC3E}">
        <p14:creationId xmlns:p14="http://schemas.microsoft.com/office/powerpoint/2010/main" val="13939449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B2B4C-BBF6-4F7D-8C62-96B343B0DC4A}"/>
              </a:ext>
            </a:extLst>
          </p:cNvPr>
          <p:cNvSpPr>
            <a:spLocks noGrp="1"/>
          </p:cNvSpPr>
          <p:nvPr>
            <p:ph type="title"/>
          </p:nvPr>
        </p:nvSpPr>
        <p:spPr>
          <a:xfrm>
            <a:off x="1806388" y="354105"/>
            <a:ext cx="10112188" cy="1256895"/>
          </a:xfrm>
        </p:spPr>
        <p:txBody>
          <a:bodyPr/>
          <a:lstStyle/>
          <a:p>
            <a:r>
              <a:rPr lang="en-US" dirty="0"/>
              <a:t>Project name: Gan and juice</a:t>
            </a:r>
          </a:p>
        </p:txBody>
      </p:sp>
      <p:sp>
        <p:nvSpPr>
          <p:cNvPr id="3" name="Content Placeholder 2">
            <a:extLst>
              <a:ext uri="{FF2B5EF4-FFF2-40B4-BE49-F238E27FC236}">
                <a16:creationId xmlns:a16="http://schemas.microsoft.com/office/drawing/2014/main" id="{447B9DA1-2EC7-4E49-BF9B-DFA3312DA73B}"/>
              </a:ext>
            </a:extLst>
          </p:cNvPr>
          <p:cNvSpPr>
            <a:spLocks noGrp="1"/>
          </p:cNvSpPr>
          <p:nvPr>
            <p:ph sz="half" idx="1"/>
          </p:nvPr>
        </p:nvSpPr>
        <p:spPr>
          <a:xfrm>
            <a:off x="354106" y="2615900"/>
            <a:ext cx="5334000" cy="4024125"/>
          </a:xfrm>
        </p:spPr>
        <p:txBody>
          <a:bodyPr/>
          <a:lstStyle/>
          <a:p>
            <a:r>
              <a:rPr lang="en-US" dirty="0"/>
              <a:t>Creating a unique dataset</a:t>
            </a:r>
          </a:p>
          <a:p>
            <a:pPr lvl="1"/>
            <a:r>
              <a:rPr lang="en-US" dirty="0"/>
              <a:t>I used the website </a:t>
            </a:r>
            <a:r>
              <a:rPr lang="en-US" dirty="0">
                <a:hlinkClick r:id="rId2"/>
              </a:rPr>
              <a:t>http://www.myfirstascent.com/app/routes</a:t>
            </a:r>
            <a:r>
              <a:rPr lang="en-US" dirty="0"/>
              <a:t> to download images of rocks. In lieu of a brute force approach and manually downloading every image, I used a web crawler to navigate the website. In addition to the 8,379 images downloaded from the website, I also downloaded a satellite view for each rock, giving us two datasets with 8,379 images each. </a:t>
            </a:r>
          </a:p>
        </p:txBody>
      </p:sp>
      <p:sp>
        <p:nvSpPr>
          <p:cNvPr id="4" name="Content Placeholder 3">
            <a:extLst>
              <a:ext uri="{FF2B5EF4-FFF2-40B4-BE49-F238E27FC236}">
                <a16:creationId xmlns:a16="http://schemas.microsoft.com/office/drawing/2014/main" id="{2AEF31FC-470F-4674-A07C-3E39FA68FBBA}"/>
              </a:ext>
            </a:extLst>
          </p:cNvPr>
          <p:cNvSpPr>
            <a:spLocks noGrp="1"/>
          </p:cNvSpPr>
          <p:nvPr>
            <p:ph sz="half" idx="2"/>
          </p:nvPr>
        </p:nvSpPr>
        <p:spPr>
          <a:xfrm>
            <a:off x="6266330" y="2571077"/>
            <a:ext cx="5334000" cy="4024125"/>
          </a:xfrm>
        </p:spPr>
        <p:txBody>
          <a:bodyPr/>
          <a:lstStyle/>
          <a:p>
            <a:r>
              <a:rPr lang="en-US" dirty="0"/>
              <a:t>Creating a Generative Adversarial Network (GAN</a:t>
            </a:r>
          </a:p>
          <a:p>
            <a:pPr lvl="1"/>
            <a:r>
              <a:rPr lang="en-US" dirty="0"/>
              <a:t>We create a GAN to train on our unique dataset. The GAN then learns to synthesize “fake” images which are very similar to the images from the dataset</a:t>
            </a:r>
          </a:p>
        </p:txBody>
      </p:sp>
      <p:sp>
        <p:nvSpPr>
          <p:cNvPr id="5" name="TextBox 4">
            <a:extLst>
              <a:ext uri="{FF2B5EF4-FFF2-40B4-BE49-F238E27FC236}">
                <a16:creationId xmlns:a16="http://schemas.microsoft.com/office/drawing/2014/main" id="{90F998AA-AD3D-4F2E-B974-3DABFC1A0651}"/>
              </a:ext>
            </a:extLst>
          </p:cNvPr>
          <p:cNvSpPr txBox="1"/>
          <p:nvPr/>
        </p:nvSpPr>
        <p:spPr>
          <a:xfrm>
            <a:off x="2507876" y="1481456"/>
            <a:ext cx="6472518" cy="923330"/>
          </a:xfrm>
          <a:prstGeom prst="rect">
            <a:avLst/>
          </a:prstGeom>
          <a:noFill/>
        </p:spPr>
        <p:txBody>
          <a:bodyPr wrap="square" rtlCol="0">
            <a:spAutoFit/>
          </a:bodyPr>
          <a:lstStyle/>
          <a:p>
            <a:r>
              <a:rPr lang="en-US" dirty="0"/>
              <a:t>Objective: Create a unique dataset for a Generative Adversarial Network to train on and synthesize images which are similar to that of the dataset</a:t>
            </a:r>
          </a:p>
        </p:txBody>
      </p:sp>
    </p:spTree>
    <p:extLst>
      <p:ext uri="{BB962C8B-B14F-4D97-AF65-F5344CB8AC3E}">
        <p14:creationId xmlns:p14="http://schemas.microsoft.com/office/powerpoint/2010/main" val="2194675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B7A7B-0861-4D68-BCB7-7FB3C4875920}"/>
              </a:ext>
            </a:extLst>
          </p:cNvPr>
          <p:cNvSpPr>
            <a:spLocks noGrp="1"/>
          </p:cNvSpPr>
          <p:nvPr>
            <p:ph type="title"/>
          </p:nvPr>
        </p:nvSpPr>
        <p:spPr>
          <a:xfrm>
            <a:off x="4155142" y="732997"/>
            <a:ext cx="2389094" cy="1293028"/>
          </a:xfrm>
        </p:spPr>
        <p:txBody>
          <a:bodyPr/>
          <a:lstStyle/>
          <a:p>
            <a:r>
              <a:rPr lang="en-US" dirty="0"/>
              <a:t>TEAM</a:t>
            </a:r>
          </a:p>
        </p:txBody>
      </p:sp>
      <p:sp>
        <p:nvSpPr>
          <p:cNvPr id="3" name="Content Placeholder 2">
            <a:extLst>
              <a:ext uri="{FF2B5EF4-FFF2-40B4-BE49-F238E27FC236}">
                <a16:creationId xmlns:a16="http://schemas.microsoft.com/office/drawing/2014/main" id="{8754AF44-62A1-4619-9ABE-7A27CE20312B}"/>
              </a:ext>
            </a:extLst>
          </p:cNvPr>
          <p:cNvSpPr>
            <a:spLocks noGrp="1"/>
          </p:cNvSpPr>
          <p:nvPr>
            <p:ph idx="1"/>
          </p:nvPr>
        </p:nvSpPr>
        <p:spPr/>
        <p:txBody>
          <a:bodyPr/>
          <a:lstStyle/>
          <a:p>
            <a:r>
              <a:rPr lang="en-US" dirty="0"/>
              <a:t>Name and Responsibilities:</a:t>
            </a:r>
          </a:p>
          <a:p>
            <a:pPr lvl="1"/>
            <a:r>
              <a:rPr lang="en-US" dirty="0"/>
              <a:t>Name: William Cerros</a:t>
            </a:r>
          </a:p>
          <a:p>
            <a:pPr lvl="1"/>
            <a:r>
              <a:rPr lang="en-US" dirty="0"/>
              <a:t>Responsibilities: Yes</a:t>
            </a:r>
          </a:p>
        </p:txBody>
      </p:sp>
    </p:spTree>
    <p:extLst>
      <p:ext uri="{BB962C8B-B14F-4D97-AF65-F5344CB8AC3E}">
        <p14:creationId xmlns:p14="http://schemas.microsoft.com/office/powerpoint/2010/main" val="2398189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41514-FA66-46D5-B5CA-ED88E68EC0B0}"/>
              </a:ext>
            </a:extLst>
          </p:cNvPr>
          <p:cNvSpPr>
            <a:spLocks noGrp="1"/>
          </p:cNvSpPr>
          <p:nvPr>
            <p:ph type="title"/>
          </p:nvPr>
        </p:nvSpPr>
        <p:spPr>
          <a:xfrm>
            <a:off x="3056965" y="549220"/>
            <a:ext cx="4849905" cy="1293028"/>
          </a:xfrm>
        </p:spPr>
        <p:txBody>
          <a:bodyPr/>
          <a:lstStyle/>
          <a:p>
            <a:r>
              <a:rPr lang="en-US" dirty="0"/>
              <a:t>    GAN overview</a:t>
            </a:r>
          </a:p>
        </p:txBody>
      </p:sp>
      <p:sp>
        <p:nvSpPr>
          <p:cNvPr id="3" name="Content Placeholder 2">
            <a:extLst>
              <a:ext uri="{FF2B5EF4-FFF2-40B4-BE49-F238E27FC236}">
                <a16:creationId xmlns:a16="http://schemas.microsoft.com/office/drawing/2014/main" id="{8AF9C8AF-E53D-4151-B75C-7E9F64D2C30C}"/>
              </a:ext>
            </a:extLst>
          </p:cNvPr>
          <p:cNvSpPr>
            <a:spLocks noGrp="1"/>
          </p:cNvSpPr>
          <p:nvPr>
            <p:ph sz="half" idx="1"/>
          </p:nvPr>
        </p:nvSpPr>
        <p:spPr/>
        <p:txBody>
          <a:bodyPr>
            <a:normAutofit fontScale="92500"/>
          </a:bodyPr>
          <a:lstStyle/>
          <a:p>
            <a:r>
              <a:rPr lang="en-US" dirty="0"/>
              <a:t>A Generative Adversarial Network is the act of pitting two neural network’s against each other in competition, in order to improve each model. GAN’s consist of a generator and a discriminator. Generators take a random noise vector Z as input and outputs an image. A discriminator has two inputs: images from our dataset (real images) and images generated by the generator (fakes). It outputs a score between 0 and 1 deciding whether the image is produced from the generator or from the dataset.</a:t>
            </a:r>
          </a:p>
        </p:txBody>
      </p:sp>
      <p:pic>
        <p:nvPicPr>
          <p:cNvPr id="9" name="Content Placeholder 8" descr="A close up of a device&#10;&#10;Description automatically generated">
            <a:extLst>
              <a:ext uri="{FF2B5EF4-FFF2-40B4-BE49-F238E27FC236}">
                <a16:creationId xmlns:a16="http://schemas.microsoft.com/office/drawing/2014/main" id="{485C6272-F6FF-4C1D-B815-11FD3745933A}"/>
              </a:ext>
            </a:extLst>
          </p:cNvPr>
          <p:cNvPicPr>
            <a:picLocks noGrp="1" noChangeAspect="1"/>
          </p:cNvPicPr>
          <p:nvPr>
            <p:ph sz="half" idx="2"/>
          </p:nvPr>
        </p:nvPicPr>
        <p:blipFill>
          <a:blip r:embed="rId2"/>
          <a:stretch>
            <a:fillRect/>
          </a:stretch>
        </p:blipFill>
        <p:spPr>
          <a:xfrm>
            <a:off x="6272942" y="2278054"/>
            <a:ext cx="5132515" cy="3856054"/>
          </a:xfrm>
        </p:spPr>
      </p:pic>
    </p:spTree>
    <p:extLst>
      <p:ext uri="{BB962C8B-B14F-4D97-AF65-F5344CB8AC3E}">
        <p14:creationId xmlns:p14="http://schemas.microsoft.com/office/powerpoint/2010/main" val="3896831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A0087-A5F8-4FF8-A005-EA6E5E1F2F7A}"/>
              </a:ext>
            </a:extLst>
          </p:cNvPr>
          <p:cNvSpPr>
            <a:spLocks noGrp="1"/>
          </p:cNvSpPr>
          <p:nvPr>
            <p:ph type="title"/>
          </p:nvPr>
        </p:nvSpPr>
        <p:spPr>
          <a:xfrm>
            <a:off x="2967317" y="347514"/>
            <a:ext cx="8610600" cy="1293028"/>
          </a:xfrm>
        </p:spPr>
        <p:txBody>
          <a:bodyPr/>
          <a:lstStyle/>
          <a:p>
            <a:r>
              <a:rPr lang="en-US" dirty="0"/>
              <a:t>Project Summary</a:t>
            </a:r>
          </a:p>
        </p:txBody>
      </p:sp>
      <p:sp>
        <p:nvSpPr>
          <p:cNvPr id="3" name="Content Placeholder 2">
            <a:extLst>
              <a:ext uri="{FF2B5EF4-FFF2-40B4-BE49-F238E27FC236}">
                <a16:creationId xmlns:a16="http://schemas.microsoft.com/office/drawing/2014/main" id="{4857FAAC-B4AD-4360-8562-03BA7352CA22}"/>
              </a:ext>
            </a:extLst>
          </p:cNvPr>
          <p:cNvSpPr>
            <a:spLocks noGrp="1"/>
          </p:cNvSpPr>
          <p:nvPr>
            <p:ph sz="half" idx="1"/>
          </p:nvPr>
        </p:nvSpPr>
        <p:spPr>
          <a:xfrm>
            <a:off x="856129" y="1376084"/>
            <a:ext cx="11250706" cy="717175"/>
          </a:xfrm>
        </p:spPr>
        <p:txBody>
          <a:bodyPr/>
          <a:lstStyle/>
          <a:p>
            <a:r>
              <a:rPr lang="en-US" dirty="0"/>
              <a:t>Objective: Create a unique dataset and then create a GAN to train on this data and synthesize images similar to that of the dataset</a:t>
            </a:r>
          </a:p>
        </p:txBody>
      </p:sp>
      <p:sp>
        <p:nvSpPr>
          <p:cNvPr id="5" name="TextBox 4">
            <a:extLst>
              <a:ext uri="{FF2B5EF4-FFF2-40B4-BE49-F238E27FC236}">
                <a16:creationId xmlns:a16="http://schemas.microsoft.com/office/drawing/2014/main" id="{40D2EBA2-CD9D-4BF5-9807-EDEC8469EA0A}"/>
              </a:ext>
            </a:extLst>
          </p:cNvPr>
          <p:cNvSpPr txBox="1"/>
          <p:nvPr/>
        </p:nvSpPr>
        <p:spPr>
          <a:xfrm>
            <a:off x="1371598" y="2093259"/>
            <a:ext cx="3939989" cy="4431983"/>
          </a:xfrm>
          <a:prstGeom prst="rect">
            <a:avLst/>
          </a:prstGeom>
          <a:noFill/>
        </p:spPr>
        <p:txBody>
          <a:bodyPr wrap="square" rtlCol="0">
            <a:spAutoFit/>
          </a:bodyPr>
          <a:lstStyle/>
          <a:p>
            <a:r>
              <a:rPr lang="en-US" dirty="0"/>
              <a:t>Part 1: Create a dataset</a:t>
            </a:r>
          </a:p>
          <a:p>
            <a:endParaRPr lang="en-US" sz="1200" dirty="0"/>
          </a:p>
          <a:p>
            <a:r>
              <a:rPr lang="en-US" sz="1400" dirty="0"/>
              <a:t>The first problem we are tasked with is creating a unique dataset for training. The website </a:t>
            </a:r>
            <a:r>
              <a:rPr lang="en-US" sz="1400" dirty="0">
                <a:hlinkClick r:id="rId2"/>
              </a:rPr>
              <a:t>http://www.myfirstascent.com/app/routes</a:t>
            </a:r>
            <a:r>
              <a:rPr lang="en-US" sz="1400" dirty="0"/>
              <a:t> is used by climbers to locate and document rocks that are climbable, these rocks are up to 50ft and higher and are located around the world. This website has 8,397 rocks documented, so I created a web crawler to navigate the website and download every image available. In addition to images from the webpage, I used the coordinates supplied for each image on the page to also download a satellite view of the rock by using google maps static </a:t>
            </a:r>
            <a:r>
              <a:rPr lang="en-US" sz="1400" dirty="0" err="1"/>
              <a:t>api</a:t>
            </a:r>
            <a:r>
              <a:rPr lang="en-US" sz="1400" dirty="0"/>
              <a:t>. In conclusion we have our </a:t>
            </a:r>
            <a:r>
              <a:rPr lang="en-US" sz="1400" dirty="0" err="1"/>
              <a:t>street_view</a:t>
            </a:r>
            <a:r>
              <a:rPr lang="en-US" sz="1400" dirty="0"/>
              <a:t> dataset with 8,397 images and </a:t>
            </a:r>
            <a:r>
              <a:rPr lang="en-US" sz="1400" dirty="0" err="1"/>
              <a:t>satellite_view</a:t>
            </a:r>
            <a:r>
              <a:rPr lang="en-US" sz="1400" dirty="0"/>
              <a:t> dataset with 8,397 images. </a:t>
            </a:r>
          </a:p>
        </p:txBody>
      </p:sp>
      <p:sp>
        <p:nvSpPr>
          <p:cNvPr id="7" name="TextBox 6">
            <a:extLst>
              <a:ext uri="{FF2B5EF4-FFF2-40B4-BE49-F238E27FC236}">
                <a16:creationId xmlns:a16="http://schemas.microsoft.com/office/drawing/2014/main" id="{346DE8BA-3A5C-4F15-B8DC-DDF83B04A303}"/>
              </a:ext>
            </a:extLst>
          </p:cNvPr>
          <p:cNvSpPr txBox="1"/>
          <p:nvPr/>
        </p:nvSpPr>
        <p:spPr>
          <a:xfrm>
            <a:off x="7272617" y="2182906"/>
            <a:ext cx="3939989" cy="3877985"/>
          </a:xfrm>
          <a:prstGeom prst="rect">
            <a:avLst/>
          </a:prstGeom>
          <a:noFill/>
        </p:spPr>
        <p:txBody>
          <a:bodyPr wrap="square" rtlCol="0">
            <a:spAutoFit/>
          </a:bodyPr>
          <a:lstStyle/>
          <a:p>
            <a:r>
              <a:rPr lang="en-US" dirty="0"/>
              <a:t>Part 2: Create a GAN</a:t>
            </a:r>
          </a:p>
          <a:p>
            <a:endParaRPr lang="en-US" dirty="0"/>
          </a:p>
          <a:p>
            <a:r>
              <a:rPr lang="en-US" dirty="0"/>
              <a:t>Our second task is creating a GAN to train on the datasets. We develop a generator and discriminator by implanting a Convolutional Neural Network (CNN) architecture for each. This network allows both the discriminator and generator to learn patterns that are translation invariant and with a spatial hierarchy. </a:t>
            </a:r>
          </a:p>
          <a:p>
            <a:endParaRPr lang="en-US" sz="1200" dirty="0"/>
          </a:p>
        </p:txBody>
      </p:sp>
    </p:spTree>
    <p:extLst>
      <p:ext uri="{BB962C8B-B14F-4D97-AF65-F5344CB8AC3E}">
        <p14:creationId xmlns:p14="http://schemas.microsoft.com/office/powerpoint/2010/main" val="313122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90497-5304-4476-9412-1629C9C5F262}"/>
              </a:ext>
            </a:extLst>
          </p:cNvPr>
          <p:cNvSpPr>
            <a:spLocks noGrp="1"/>
          </p:cNvSpPr>
          <p:nvPr>
            <p:ph type="title"/>
          </p:nvPr>
        </p:nvSpPr>
        <p:spPr>
          <a:xfrm>
            <a:off x="2850777" y="244421"/>
            <a:ext cx="8610600" cy="1293028"/>
          </a:xfrm>
        </p:spPr>
        <p:txBody>
          <a:bodyPr/>
          <a:lstStyle/>
          <a:p>
            <a:r>
              <a:rPr lang="en-US" dirty="0"/>
              <a:t>Creating a dataset</a:t>
            </a:r>
          </a:p>
        </p:txBody>
      </p:sp>
      <p:sp>
        <p:nvSpPr>
          <p:cNvPr id="3" name="Content Placeholder 2">
            <a:extLst>
              <a:ext uri="{FF2B5EF4-FFF2-40B4-BE49-F238E27FC236}">
                <a16:creationId xmlns:a16="http://schemas.microsoft.com/office/drawing/2014/main" id="{52CD03A8-164C-4B4C-91EE-1BE2B89EED24}"/>
              </a:ext>
            </a:extLst>
          </p:cNvPr>
          <p:cNvSpPr>
            <a:spLocks noGrp="1"/>
          </p:cNvSpPr>
          <p:nvPr>
            <p:ph idx="1"/>
          </p:nvPr>
        </p:nvSpPr>
        <p:spPr>
          <a:xfrm>
            <a:off x="439271" y="2577352"/>
            <a:ext cx="10820400" cy="4385403"/>
          </a:xfrm>
        </p:spPr>
        <p:txBody>
          <a:bodyPr/>
          <a:lstStyle/>
          <a:p>
            <a:r>
              <a:rPr lang="en-US" dirty="0"/>
              <a:t>Since the images I need are hosted on a website, I made use of the python library Selenium to create a web crawler which could navigate the website and get to the appropriate web pages which displayed images. By inspecting the source code on each web page we are able to discern whether images are being displayed, or whether we still need to do more clicking. </a:t>
            </a:r>
          </a:p>
        </p:txBody>
      </p:sp>
      <p:sp>
        <p:nvSpPr>
          <p:cNvPr id="4" name="Title 1">
            <a:extLst>
              <a:ext uri="{FF2B5EF4-FFF2-40B4-BE49-F238E27FC236}">
                <a16:creationId xmlns:a16="http://schemas.microsoft.com/office/drawing/2014/main" id="{7338E288-DAA8-43E0-8B54-8144F4EB64C1}"/>
              </a:ext>
            </a:extLst>
          </p:cNvPr>
          <p:cNvSpPr txBox="1">
            <a:spLocks/>
          </p:cNvSpPr>
          <p:nvPr/>
        </p:nvSpPr>
        <p:spPr>
          <a:xfrm>
            <a:off x="3065930" y="764373"/>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1800" dirty="0"/>
              <a:t>But first a web crawler…</a:t>
            </a:r>
          </a:p>
        </p:txBody>
      </p:sp>
    </p:spTree>
    <p:extLst>
      <p:ext uri="{BB962C8B-B14F-4D97-AF65-F5344CB8AC3E}">
        <p14:creationId xmlns:p14="http://schemas.microsoft.com/office/powerpoint/2010/main" val="457360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B08F1-CB40-4D11-9D8D-FD504F810A4D}"/>
              </a:ext>
            </a:extLst>
          </p:cNvPr>
          <p:cNvSpPr>
            <a:spLocks noGrp="1"/>
          </p:cNvSpPr>
          <p:nvPr>
            <p:ph type="title"/>
          </p:nvPr>
        </p:nvSpPr>
        <p:spPr/>
        <p:txBody>
          <a:bodyPr/>
          <a:lstStyle/>
          <a:p>
            <a:r>
              <a:rPr lang="en-US" dirty="0"/>
              <a:t>Example Web Page</a:t>
            </a:r>
          </a:p>
        </p:txBody>
      </p:sp>
      <p:sp>
        <p:nvSpPr>
          <p:cNvPr id="3" name="Text Placeholder 2">
            <a:extLst>
              <a:ext uri="{FF2B5EF4-FFF2-40B4-BE49-F238E27FC236}">
                <a16:creationId xmlns:a16="http://schemas.microsoft.com/office/drawing/2014/main" id="{F2FA4E34-B68A-440A-B30D-33559F2F6C79}"/>
              </a:ext>
            </a:extLst>
          </p:cNvPr>
          <p:cNvSpPr>
            <a:spLocks noGrp="1"/>
          </p:cNvSpPr>
          <p:nvPr>
            <p:ph type="body" idx="1"/>
          </p:nvPr>
        </p:nvSpPr>
        <p:spPr/>
        <p:txBody>
          <a:bodyPr/>
          <a:lstStyle/>
          <a:p>
            <a:r>
              <a:rPr lang="en-US" dirty="0"/>
              <a:t>Need to do more clicking</a:t>
            </a:r>
          </a:p>
        </p:txBody>
      </p:sp>
      <p:pic>
        <p:nvPicPr>
          <p:cNvPr id="8" name="Content Placeholder 7" descr="A screenshot of a video game&#10;&#10;Description automatically generated">
            <a:extLst>
              <a:ext uri="{FF2B5EF4-FFF2-40B4-BE49-F238E27FC236}">
                <a16:creationId xmlns:a16="http://schemas.microsoft.com/office/drawing/2014/main" id="{B4314EF0-35E7-42C2-99FF-B3197AA98481}"/>
              </a:ext>
            </a:extLst>
          </p:cNvPr>
          <p:cNvPicPr>
            <a:picLocks noGrp="1" noChangeAspect="1"/>
          </p:cNvPicPr>
          <p:nvPr>
            <p:ph sz="half" idx="2"/>
          </p:nvPr>
        </p:nvPicPr>
        <p:blipFill>
          <a:blip r:embed="rId2"/>
          <a:stretch>
            <a:fillRect/>
          </a:stretch>
        </p:blipFill>
        <p:spPr>
          <a:xfrm>
            <a:off x="685800" y="3181251"/>
            <a:ext cx="5311775" cy="2987873"/>
          </a:xfrm>
        </p:spPr>
      </p:pic>
      <p:sp>
        <p:nvSpPr>
          <p:cNvPr id="5" name="Text Placeholder 4">
            <a:extLst>
              <a:ext uri="{FF2B5EF4-FFF2-40B4-BE49-F238E27FC236}">
                <a16:creationId xmlns:a16="http://schemas.microsoft.com/office/drawing/2014/main" id="{6629A1D8-25D8-4467-94D2-A8AEAA87049A}"/>
              </a:ext>
            </a:extLst>
          </p:cNvPr>
          <p:cNvSpPr>
            <a:spLocks noGrp="1"/>
          </p:cNvSpPr>
          <p:nvPr>
            <p:ph type="body" sz="quarter" idx="3"/>
          </p:nvPr>
        </p:nvSpPr>
        <p:spPr/>
        <p:txBody>
          <a:bodyPr/>
          <a:lstStyle/>
          <a:p>
            <a:r>
              <a:rPr lang="en-US" dirty="0"/>
              <a:t>Target Destination</a:t>
            </a:r>
          </a:p>
        </p:txBody>
      </p:sp>
      <p:pic>
        <p:nvPicPr>
          <p:cNvPr id="10" name="Content Placeholder 9" descr="A picture containing photo, different, showing, screenshot&#10;&#10;Description automatically generated">
            <a:extLst>
              <a:ext uri="{FF2B5EF4-FFF2-40B4-BE49-F238E27FC236}">
                <a16:creationId xmlns:a16="http://schemas.microsoft.com/office/drawing/2014/main" id="{D3431E77-0693-4BE6-940F-97E32E463222}"/>
              </a:ext>
            </a:extLst>
          </p:cNvPr>
          <p:cNvPicPr>
            <a:picLocks noGrp="1" noChangeAspect="1"/>
          </p:cNvPicPr>
          <p:nvPr>
            <p:ph sz="quarter" idx="4"/>
          </p:nvPr>
        </p:nvPicPr>
        <p:blipFill>
          <a:blip r:embed="rId3"/>
          <a:stretch>
            <a:fillRect/>
          </a:stretch>
        </p:blipFill>
        <p:spPr>
          <a:xfrm>
            <a:off x="6172200" y="3166356"/>
            <a:ext cx="5334000" cy="3017663"/>
          </a:xfrm>
        </p:spPr>
      </p:pic>
    </p:spTree>
    <p:extLst>
      <p:ext uri="{BB962C8B-B14F-4D97-AF65-F5344CB8AC3E}">
        <p14:creationId xmlns:p14="http://schemas.microsoft.com/office/powerpoint/2010/main" val="2295335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FA7C4-14AD-4ADD-B99E-8B6352FB2643}"/>
              </a:ext>
            </a:extLst>
          </p:cNvPr>
          <p:cNvSpPr>
            <a:spLocks noGrp="1"/>
          </p:cNvSpPr>
          <p:nvPr>
            <p:ph type="title"/>
          </p:nvPr>
        </p:nvSpPr>
        <p:spPr>
          <a:xfrm>
            <a:off x="2348845" y="48145"/>
            <a:ext cx="8610600" cy="1293028"/>
          </a:xfrm>
        </p:spPr>
        <p:txBody>
          <a:bodyPr/>
          <a:lstStyle/>
          <a:p>
            <a:r>
              <a:rPr lang="en-US" dirty="0"/>
              <a:t>Web crawler Code</a:t>
            </a:r>
          </a:p>
        </p:txBody>
      </p:sp>
      <p:pic>
        <p:nvPicPr>
          <p:cNvPr id="7" name="Picture 6" descr="A screenshot of a cell phone&#10;&#10;Description automatically generated">
            <a:extLst>
              <a:ext uri="{FF2B5EF4-FFF2-40B4-BE49-F238E27FC236}">
                <a16:creationId xmlns:a16="http://schemas.microsoft.com/office/drawing/2014/main" id="{1E869DFA-8D85-4CCE-A189-1DB76F0DAB61}"/>
              </a:ext>
            </a:extLst>
          </p:cNvPr>
          <p:cNvPicPr>
            <a:picLocks noChangeAspect="1"/>
          </p:cNvPicPr>
          <p:nvPr/>
        </p:nvPicPr>
        <p:blipFill>
          <a:blip r:embed="rId2"/>
          <a:stretch>
            <a:fillRect/>
          </a:stretch>
        </p:blipFill>
        <p:spPr>
          <a:xfrm>
            <a:off x="87672" y="1653311"/>
            <a:ext cx="7665033" cy="4789910"/>
          </a:xfrm>
          <a:prstGeom prst="rect">
            <a:avLst/>
          </a:prstGeom>
        </p:spPr>
      </p:pic>
      <p:pic>
        <p:nvPicPr>
          <p:cNvPr id="10" name="Content Placeholder 9" descr="A screenshot of a computer&#10;&#10;Description automatically generated">
            <a:extLst>
              <a:ext uri="{FF2B5EF4-FFF2-40B4-BE49-F238E27FC236}">
                <a16:creationId xmlns:a16="http://schemas.microsoft.com/office/drawing/2014/main" id="{C63D7506-6DDF-4844-AD37-31542835C450}"/>
              </a:ext>
            </a:extLst>
          </p:cNvPr>
          <p:cNvPicPr>
            <a:picLocks noGrp="1" noChangeAspect="1"/>
          </p:cNvPicPr>
          <p:nvPr>
            <p:ph idx="1"/>
          </p:nvPr>
        </p:nvPicPr>
        <p:blipFill>
          <a:blip r:embed="rId3"/>
          <a:stretch>
            <a:fillRect/>
          </a:stretch>
        </p:blipFill>
        <p:spPr>
          <a:xfrm>
            <a:off x="5787332" y="1653312"/>
            <a:ext cx="6888762" cy="4789910"/>
          </a:xfrm>
        </p:spPr>
      </p:pic>
    </p:spTree>
    <p:extLst>
      <p:ext uri="{BB962C8B-B14F-4D97-AF65-F5344CB8AC3E}">
        <p14:creationId xmlns:p14="http://schemas.microsoft.com/office/powerpoint/2010/main" val="2707395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35485-287E-44E6-A19C-8C55266BA26F}"/>
              </a:ext>
            </a:extLst>
          </p:cNvPr>
          <p:cNvSpPr>
            <a:spLocks noGrp="1"/>
          </p:cNvSpPr>
          <p:nvPr>
            <p:ph type="title"/>
          </p:nvPr>
        </p:nvSpPr>
        <p:spPr/>
        <p:txBody>
          <a:bodyPr/>
          <a:lstStyle/>
          <a:p>
            <a:r>
              <a:rPr lang="en-US" dirty="0"/>
              <a:t>GAN Code</a:t>
            </a:r>
          </a:p>
        </p:txBody>
      </p:sp>
      <p:sp>
        <p:nvSpPr>
          <p:cNvPr id="3" name="Text Placeholder 2">
            <a:extLst>
              <a:ext uri="{FF2B5EF4-FFF2-40B4-BE49-F238E27FC236}">
                <a16:creationId xmlns:a16="http://schemas.microsoft.com/office/drawing/2014/main" id="{98B13454-E416-4361-B5C9-A099610531F2}"/>
              </a:ext>
            </a:extLst>
          </p:cNvPr>
          <p:cNvSpPr>
            <a:spLocks noGrp="1"/>
          </p:cNvSpPr>
          <p:nvPr>
            <p:ph type="body" idx="1"/>
          </p:nvPr>
        </p:nvSpPr>
        <p:spPr>
          <a:xfrm>
            <a:off x="0" y="2124635"/>
            <a:ext cx="5994400" cy="788949"/>
          </a:xfrm>
        </p:spPr>
        <p:txBody>
          <a:bodyPr>
            <a:normAutofit fontScale="55000" lnSpcReduction="20000"/>
          </a:bodyPr>
          <a:lstStyle/>
          <a:p>
            <a:r>
              <a:rPr lang="en-US" dirty="0"/>
              <a:t>Generator: A Convolutional Neural Network that will output images</a:t>
            </a:r>
          </a:p>
        </p:txBody>
      </p:sp>
      <p:pic>
        <p:nvPicPr>
          <p:cNvPr id="8" name="Content Placeholder 7" descr="A screenshot of a cell phone&#10;&#10;Description automatically generated">
            <a:extLst>
              <a:ext uri="{FF2B5EF4-FFF2-40B4-BE49-F238E27FC236}">
                <a16:creationId xmlns:a16="http://schemas.microsoft.com/office/drawing/2014/main" id="{152269A8-4755-42B2-A761-9CE785185731}"/>
              </a:ext>
            </a:extLst>
          </p:cNvPr>
          <p:cNvPicPr>
            <a:picLocks noGrp="1" noChangeAspect="1"/>
          </p:cNvPicPr>
          <p:nvPr>
            <p:ph sz="half" idx="2"/>
          </p:nvPr>
        </p:nvPicPr>
        <p:blipFill>
          <a:blip r:embed="rId2"/>
          <a:stretch>
            <a:fillRect/>
          </a:stretch>
        </p:blipFill>
        <p:spPr>
          <a:xfrm>
            <a:off x="107576" y="3132137"/>
            <a:ext cx="5585255" cy="3667591"/>
          </a:xfrm>
        </p:spPr>
      </p:pic>
      <p:sp>
        <p:nvSpPr>
          <p:cNvPr id="5" name="Text Placeholder 4">
            <a:extLst>
              <a:ext uri="{FF2B5EF4-FFF2-40B4-BE49-F238E27FC236}">
                <a16:creationId xmlns:a16="http://schemas.microsoft.com/office/drawing/2014/main" id="{82E312A1-066F-4ED2-B834-47E8A94263C6}"/>
              </a:ext>
            </a:extLst>
          </p:cNvPr>
          <p:cNvSpPr>
            <a:spLocks noGrp="1"/>
          </p:cNvSpPr>
          <p:nvPr>
            <p:ph type="body" sz="quarter" idx="3"/>
          </p:nvPr>
        </p:nvSpPr>
        <p:spPr>
          <a:xfrm>
            <a:off x="5994400" y="2182813"/>
            <a:ext cx="5661212" cy="823912"/>
          </a:xfrm>
        </p:spPr>
        <p:txBody>
          <a:bodyPr>
            <a:normAutofit fontScale="55000" lnSpcReduction="20000"/>
          </a:bodyPr>
          <a:lstStyle/>
          <a:p>
            <a:r>
              <a:rPr lang="en-US" dirty="0"/>
              <a:t>Discriminator: A Convolutional Neural Network that will output a binary classification score based on the image it is observing. 0 = Fake 1 = Real</a:t>
            </a:r>
          </a:p>
        </p:txBody>
      </p:sp>
      <p:pic>
        <p:nvPicPr>
          <p:cNvPr id="10" name="Content Placeholder 9" descr="A screenshot of a cell phone&#10;&#10;Description automatically generated">
            <a:extLst>
              <a:ext uri="{FF2B5EF4-FFF2-40B4-BE49-F238E27FC236}">
                <a16:creationId xmlns:a16="http://schemas.microsoft.com/office/drawing/2014/main" id="{96F2AE4A-7175-4AA6-81D1-83D37E58FFFB}"/>
              </a:ext>
            </a:extLst>
          </p:cNvPr>
          <p:cNvPicPr>
            <a:picLocks noGrp="1" noChangeAspect="1"/>
          </p:cNvPicPr>
          <p:nvPr>
            <p:ph sz="quarter" idx="4"/>
          </p:nvPr>
        </p:nvPicPr>
        <p:blipFill>
          <a:blip r:embed="rId3"/>
          <a:stretch>
            <a:fillRect/>
          </a:stretch>
        </p:blipFill>
        <p:spPr>
          <a:xfrm>
            <a:off x="6055660" y="3064904"/>
            <a:ext cx="5966012" cy="3631732"/>
          </a:xfrm>
        </p:spPr>
      </p:pic>
    </p:spTree>
    <p:extLst>
      <p:ext uri="{BB962C8B-B14F-4D97-AF65-F5344CB8AC3E}">
        <p14:creationId xmlns:p14="http://schemas.microsoft.com/office/powerpoint/2010/main" val="2087487343"/>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101</TotalTime>
  <Words>748</Words>
  <Application>Microsoft Office PowerPoint</Application>
  <PresentationFormat>Widescreen</PresentationFormat>
  <Paragraphs>58</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Century Gothic</vt:lpstr>
      <vt:lpstr>Times New Roman</vt:lpstr>
      <vt:lpstr>Vapor Trail</vt:lpstr>
      <vt:lpstr>CS 497 Final project</vt:lpstr>
      <vt:lpstr>Project name: Gan and juice</vt:lpstr>
      <vt:lpstr>TEAM</vt:lpstr>
      <vt:lpstr>    GAN overview</vt:lpstr>
      <vt:lpstr>Project Summary</vt:lpstr>
      <vt:lpstr>Creating a dataset</vt:lpstr>
      <vt:lpstr>Example Web Page</vt:lpstr>
      <vt:lpstr>Web crawler Code</vt:lpstr>
      <vt:lpstr>GAN Code</vt:lpstr>
      <vt:lpstr>Generator and discriminator visualized</vt:lpstr>
      <vt:lpstr>PowerPoint Presentation</vt:lpstr>
      <vt:lpstr>PowerPoint Presentation</vt:lpstr>
      <vt:lpstr>Comparing generator output with real images from dataset</vt:lpstr>
      <vt:lpstr>Comparing cont.</vt:lpstr>
      <vt:lpstr>PowerPoint Presentation</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497 Final project</dc:title>
  <dc:creator>William Cerros</dc:creator>
  <cp:lastModifiedBy>William Cerros</cp:lastModifiedBy>
  <cp:revision>13</cp:revision>
  <dcterms:created xsi:type="dcterms:W3CDTF">2020-05-12T23:15:32Z</dcterms:created>
  <dcterms:modified xsi:type="dcterms:W3CDTF">2020-05-13T01:47:23Z</dcterms:modified>
</cp:coreProperties>
</file>

<file path=docProps/thumbnail.jpeg>
</file>